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37494"/>
            <a:ext cx="11485848" cy="3133871"/>
          </a:xfrm>
        </p:spPr>
        <p:txBody>
          <a:bodyPr/>
          <a:lstStyle/>
          <a:p>
            <a:pPr indent="715963" hangingPunct="0">
              <a:lnSpc>
                <a:spcPct val="140000"/>
              </a:lnSpc>
              <a:spcAft>
                <a:spcPts val="0"/>
              </a:spcAft>
              <a:tabLst>
                <a:tab pos="715963" algn="l"/>
                <a:tab pos="5645150" algn="l"/>
                <a:tab pos="986155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and his team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challenges. They had to be careful while climbing the cliffs. Not only that, but they also had to transport soil</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运土</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other places because there was not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soil on the cliff for trees to grow. To plant one tree, they needed to make more than 20 rounds of soil transportation. It was hard work, but they didn’t hold back and finally succeeded.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the barren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贫瘠的</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cliffs are now </a:t>
            </a:r>
            <a:endPar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715963" algn="l"/>
                <a:tab pos="5645150" algn="l"/>
                <a:tab pos="9861550" algn="l"/>
              </a:tabLst>
            </a:pP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green trees.</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80462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406775" algn="l"/>
                <a:tab pos="4122738" algn="l"/>
                <a:tab pos="6910388" algn="l"/>
                <a:tab pos="887730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quiet		B. fresh	C. dry	D. enough</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4752" y="3924430"/>
            <a:ext cx="407484" cy="461665"/>
          </a:xfrm>
          <a:prstGeom prst="rect">
            <a:avLst/>
          </a:prstGeom>
        </p:spPr>
        <p:txBody>
          <a:bodyPr wrap="none">
            <a:spAutoFit/>
          </a:bodyPr>
          <a:lstStyle/>
          <a:p>
            <a:r>
              <a:rPr lang="en-US" altLang="zh-CN" sz="2400"/>
              <a:t>D</a:t>
            </a:r>
            <a:endParaRPr lang="zh-CN" altLang="en-US" sz="2400"/>
          </a:p>
        </p:txBody>
      </p:sp>
      <p:sp>
        <p:nvSpPr>
          <p:cNvPr id="6" name="内容占位符 10"/>
          <p:cNvSpPr txBox="1">
            <a:spLocks/>
          </p:cNvSpPr>
          <p:nvPr/>
        </p:nvSpPr>
        <p:spPr bwMode="auto">
          <a:xfrm>
            <a:off x="360854" y="436510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考查形容词辨析。句意：不仅如此，他们还必须从其他地方运土，因为悬崖上没有足够的土壤供树木生长。</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quiet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安静的；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fresh</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新鲜的；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dry</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干燥的；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enough</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足够的。根据语境可知，这里强调的是悬崖上没有足够的土壤。故选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443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37494"/>
            <a:ext cx="11485848" cy="3133871"/>
          </a:xfrm>
        </p:spPr>
        <p:txBody>
          <a:bodyPr/>
          <a:lstStyle/>
          <a:p>
            <a:pPr indent="715963" hangingPunct="0">
              <a:lnSpc>
                <a:spcPct val="140000"/>
              </a:lnSpc>
              <a:spcAft>
                <a:spcPts val="0"/>
              </a:spcAft>
              <a:tabLst>
                <a:tab pos="715963" algn="l"/>
                <a:tab pos="5645150" algn="l"/>
                <a:tab pos="986155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and his team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challenges. They had to be careful while climbing the cliffs. Not only that, but they also had to transport soil</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运土</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other places because there was not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soil on the cliff for trees to grow. To plant one tree, they needed to make more than 20 rounds of soil transportation. It was hard work, but they didn’t hold back and finally succeeded.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the barren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贫瘠的</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cliffs are now </a:t>
            </a:r>
            <a:endPar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715963" algn="l"/>
                <a:tab pos="5645150" algn="l"/>
                <a:tab pos="9861550" algn="l"/>
              </a:tabLst>
            </a:pP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green trees.</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79766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37013" algn="l"/>
                <a:tab pos="986155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covered with	B. prepared for       C. belonged to          D. changed into</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7500" y="3917372"/>
            <a:ext cx="407484" cy="461665"/>
          </a:xfrm>
          <a:prstGeom prst="rect">
            <a:avLst/>
          </a:prstGeom>
        </p:spPr>
        <p:txBody>
          <a:bodyPr wrap="none">
            <a:spAutoFit/>
          </a:bodyPr>
          <a:lstStyle/>
          <a:p>
            <a:pPr algn="just"/>
            <a:r>
              <a:rPr lang="en-US" altLang="zh-CN" sz="2400"/>
              <a:t>A</a:t>
            </a:r>
            <a:endParaRPr lang="zh-CN" altLang="en-US" sz="2400"/>
          </a:p>
        </p:txBody>
      </p:sp>
      <p:sp>
        <p:nvSpPr>
          <p:cNvPr id="6" name="内容占位符 11"/>
          <p:cNvSpPr txBox="1">
            <a:spLocks/>
          </p:cNvSpPr>
          <p:nvPr/>
        </p:nvSpPr>
        <p:spPr bwMode="auto">
          <a:xfrm>
            <a:off x="360854" y="436236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400" b="1" smtClean="0">
                <a:solidFill>
                  <a:srgbClr val="FF0000"/>
                </a:solidFill>
                <a:latin typeface="Times New Roman" panose="02020603050405020304" pitchFamily="18" charset="0"/>
                <a:ea typeface="宋体" panose="02010600030101010101" pitchFamily="2" charset="-122"/>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考查动词短语辨析。句意：多亏了他们，贫瘠的悬崖现在长满了绿树。</a:t>
            </a:r>
            <a:r>
              <a:rPr lang="en-US"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rPr>
              <a:t>cover... </a:t>
            </a:r>
          </a:p>
          <a:p>
            <a:pPr eaLnBrk="1">
              <a:spcAft>
                <a:spcPts val="0"/>
              </a:spcAft>
            </a:pPr>
            <a:r>
              <a:rPr lang="zh-CN" altLang="en-US" sz="24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                                被动</a:t>
            </a:r>
            <a:r>
              <a:rPr lang="zh-CN" altLang="en-US" sz="2400" b="1">
                <a:solidFill>
                  <a:srgbClr val="00B0F0"/>
                </a:solidFill>
                <a:latin typeface="楷体" panose="02010609060101010101" pitchFamily="49" charset="-122"/>
                <a:ea typeface="楷体" panose="02010609060101010101" pitchFamily="49" charset="-122"/>
                <a:cs typeface="Times New Roman" panose="02020603050405020304" pitchFamily="18" charset="0"/>
              </a:rPr>
              <a:t>语态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 covered with</a:t>
            </a:r>
            <a:r>
              <a:rPr lang="zh-CN" altLang="en-US" sz="2400" b="1">
                <a:solidFill>
                  <a:srgbClr val="00B0F0"/>
                </a:solidFill>
                <a:latin typeface="楷体" panose="02010609060101010101" pitchFamily="49" charset="-122"/>
                <a:ea typeface="楷体" panose="02010609060101010101" pitchFamily="49" charset="-122"/>
                <a:cs typeface="Times New Roman" panose="02020603050405020304" pitchFamily="18" charset="0"/>
              </a:rPr>
              <a:t>覆盖着</a:t>
            </a:r>
            <a:r>
              <a:rPr lang="en-US" altLang="zh-CN" sz="2400"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rPr>
              <a:t>with</a:t>
            </a: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覆盖着； </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 for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做准备；</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belong to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属于；</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 into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变成</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语境</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可知，这里指悬崖上长满了绿树。故选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10559702" y="4937277"/>
            <a:ext cx="576064" cy="395823"/>
          </a:xfrm>
          <a:prstGeom prst="rect">
            <a:avLst/>
          </a:prstGeom>
        </p:spPr>
      </p:pic>
    </p:spTree>
    <p:extLst>
      <p:ext uri="{BB962C8B-B14F-4D97-AF65-F5344CB8AC3E}">
        <p14:creationId xmlns:p14="http://schemas.microsoft.com/office/powerpoint/2010/main" val="320504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20948"/>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inspiring story of Wang and his team tells us that if we believe in something and work hard for it, nothing is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they are true tree-planting heroes. They show us how to care about our planet.</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514138"/>
            <a:ext cx="1148584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618490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important	B. impolite         C. impossible	D. unusual</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7882" y="2649130"/>
            <a:ext cx="425116" cy="492443"/>
          </a:xfrm>
          <a:prstGeom prst="rect">
            <a:avLst/>
          </a:prstGeom>
        </p:spPr>
        <p:txBody>
          <a:bodyPr wrap="none">
            <a:spAutoFit/>
          </a:bodyPr>
          <a:lstStyle/>
          <a:p>
            <a:r>
              <a:rPr lang="en-US" altLang="zh-CN" sz="2600"/>
              <a:t>C</a:t>
            </a:r>
            <a:endParaRPr lang="zh-CN" altLang="en-US" sz="2600"/>
          </a:p>
        </p:txBody>
      </p:sp>
      <p:sp>
        <p:nvSpPr>
          <p:cNvPr id="6" name="内容占位符 15"/>
          <p:cNvSpPr txBox="1">
            <a:spLocks/>
          </p:cNvSpPr>
          <p:nvPr/>
        </p:nvSpPr>
        <p:spPr bwMode="auto">
          <a:xfrm>
            <a:off x="360854" y="3108786"/>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考查形容词辨析。句意：王永红和他的团队的励志故事告诉我们，如果我们相信某件事，并为之努力，没有什么是不可能的。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重要的；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impolite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不礼貌的；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不可能的；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unusual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不寻常的。根据语境可知，这里强调的是他们的努力证明了没有什么是不可能的。故选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692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268760"/>
            <a:ext cx="11485848" cy="3370190"/>
          </a:xfrm>
          <a:prstGeom prst="rect">
            <a:avLst/>
          </a:prstGeom>
        </p:spPr>
      </p:pic>
      <p:pic>
        <p:nvPicPr>
          <p:cNvPr id="7" name="素养考向.eps" descr="id:2147487378;FounderCES"/>
          <p:cNvPicPr/>
          <p:nvPr/>
        </p:nvPicPr>
        <p:blipFill>
          <a:blip r:embed="rId3"/>
          <a:stretch>
            <a:fillRect/>
          </a:stretch>
        </p:blipFill>
        <p:spPr>
          <a:xfrm>
            <a:off x="375992" y="1340767"/>
            <a:ext cx="3061288" cy="599941"/>
          </a:xfrm>
          <a:prstGeom prst="rect">
            <a:avLst/>
          </a:prstGeom>
        </p:spPr>
      </p:pic>
      <p:sp>
        <p:nvSpPr>
          <p:cNvPr id="3" name="内容占位符 2"/>
          <p:cNvSpPr>
            <a:spLocks noGrp="1"/>
          </p:cNvSpPr>
          <p:nvPr>
            <p:ph idx="1"/>
          </p:nvPr>
        </p:nvSpPr>
        <p:spPr>
          <a:xfrm>
            <a:off x="360854" y="1222630"/>
            <a:ext cx="11485848" cy="3416320"/>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主要考查学生的思维品质。文章旨在让同学们知道我们能改变自己的生活环境</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让绿色生活持续下去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把自己的梦想变成现实</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是需要付出的。种树的故事告诉我们</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我们应当关注环境</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7077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78883"/>
            <a:ext cx="11485848" cy="4555601"/>
          </a:xfrm>
          <a:prstGeom prst="rect">
            <a:avLst/>
          </a:prstGeom>
        </p:spPr>
      </p:pic>
      <p:pic>
        <p:nvPicPr>
          <p:cNvPr id="10" name="译文.eps" descr="id:2147487336;FounderCES"/>
          <p:cNvPicPr/>
          <p:nvPr/>
        </p:nvPicPr>
        <p:blipFill>
          <a:blip r:embed="rId3"/>
          <a:stretch>
            <a:fillRect/>
          </a:stretch>
        </p:blipFill>
        <p:spPr>
          <a:xfrm>
            <a:off x="550590" y="4082706"/>
            <a:ext cx="1224136" cy="378439"/>
          </a:xfrm>
          <a:prstGeom prst="rect">
            <a:avLst/>
          </a:prstGeom>
        </p:spPr>
      </p:pic>
      <p:pic>
        <p:nvPicPr>
          <p:cNvPr id="12" name="图片 11"/>
          <p:cNvPicPr>
            <a:picLocks noChangeAspect="1"/>
          </p:cNvPicPr>
          <p:nvPr/>
        </p:nvPicPr>
        <p:blipFill>
          <a:blip r:embed="rId4"/>
          <a:stretch>
            <a:fillRect/>
          </a:stretch>
        </p:blipFill>
        <p:spPr>
          <a:xfrm>
            <a:off x="364633" y="905201"/>
            <a:ext cx="2850254" cy="553993"/>
          </a:xfrm>
          <a:prstGeom prst="rect">
            <a:avLst/>
          </a:prstGeom>
        </p:spPr>
      </p:pic>
      <p:sp>
        <p:nvSpPr>
          <p:cNvPr id="3" name="内容占位符 2"/>
          <p:cNvSpPr>
            <a:spLocks noGrp="1"/>
          </p:cNvSpPr>
          <p:nvPr>
            <p:ph idx="1"/>
          </p:nvPr>
        </p:nvSpPr>
        <p:spPr>
          <a:xfrm>
            <a:off x="360854" y="1287167"/>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 inspiring story of Wang and his team tells us that if we believe in something and work hard for it, nothing is impossible.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王</a:t>
            </a:r>
            <a:r>
              <a:rPr lang="zh-CN" altLang="zh-CN">
                <a:latin typeface="Times New Roman" panose="02020603050405020304" pitchFamily="18" charset="0"/>
                <a:ea typeface="楷体" panose="02010609060101010101" pitchFamily="49" charset="-122"/>
                <a:cs typeface="Times New Roman" panose="02020603050405020304" pitchFamily="18" charset="0"/>
              </a:rPr>
              <a:t>和他的团队的励志故事告诉我们</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如果我们相信某件事并为之努力</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没有什么是不可能的</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5261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908720"/>
            <a:ext cx="11485848" cy="1800200"/>
          </a:xfrm>
          <a:prstGeom prst="rect">
            <a:avLst/>
          </a:prstGeom>
        </p:spPr>
      </p:pic>
      <p:pic>
        <p:nvPicPr>
          <p:cNvPr id="5" name="分析.eps" descr="id:2147487343;FounderCES"/>
          <p:cNvPicPr/>
          <p:nvPr/>
        </p:nvPicPr>
        <p:blipFill>
          <a:blip r:embed="rId3"/>
          <a:stretch>
            <a:fillRect/>
          </a:stretch>
        </p:blipFill>
        <p:spPr>
          <a:xfrm>
            <a:off x="498522" y="1124744"/>
            <a:ext cx="1250325" cy="386536"/>
          </a:xfrm>
          <a:prstGeom prst="rect">
            <a:avLst/>
          </a:prstGeom>
        </p:spPr>
      </p:pic>
      <p:sp>
        <p:nvSpPr>
          <p:cNvPr id="6" name="内容占位符 2"/>
          <p:cNvSpPr>
            <a:spLocks noGrp="1"/>
          </p:cNvSpPr>
          <p:nvPr>
            <p:ph idx="1"/>
          </p:nvPr>
        </p:nvSpPr>
        <p:spPr>
          <a:xfrm>
            <a:off x="360854" y="802208"/>
            <a:ext cx="11485848" cy="1649169"/>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引导的是一个宾语从句，宾语从句中</a:t>
            </a:r>
            <a:r>
              <a:rPr lang="en-US" altLang="zh-CN">
                <a:latin typeface="Times New Roman" panose="02020603050405020304" pitchFamily="18" charset="0"/>
                <a:ea typeface="宋体" panose="02010600030101010101" pitchFamily="2" charset="-122"/>
                <a:cs typeface="Times New Roman" panose="02020603050405020304" pitchFamily="18" charset="0"/>
              </a:rPr>
              <a:t>if</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引导的是一个条件状语从句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98657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72070" y="764704"/>
            <a:ext cx="11468127" cy="1296144"/>
          </a:xfrm>
          <a:prstGeom prst="rect">
            <a:avLst/>
          </a:prstGeom>
        </p:spPr>
      </p:pic>
      <p:sp>
        <p:nvSpPr>
          <p:cNvPr id="6" name="内容占位符 1"/>
          <p:cNvSpPr>
            <a:spLocks noGrp="1"/>
          </p:cNvSpPr>
          <p:nvPr>
            <p:ph idx="1"/>
          </p:nvPr>
        </p:nvSpPr>
        <p:spPr>
          <a:xfrm>
            <a:off x="360854" y="2139871"/>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是一篇记叙文。文章主要讲述了王永红和他的团队在中国陕西省的悬崖上种树的故事。</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550590" y="2160762"/>
            <a:ext cx="3024336" cy="790377"/>
          </a:xfrm>
          <a:prstGeom prst="rect">
            <a:avLst/>
          </a:prstGeom>
        </p:spPr>
      </p:pic>
    </p:spTree>
    <p:extLst>
      <p:ext uri="{BB962C8B-B14F-4D97-AF65-F5344CB8AC3E}">
        <p14:creationId xmlns:p14="http://schemas.microsoft.com/office/powerpoint/2010/main" val="3619105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45310"/>
            <a:ext cx="11485848" cy="3037498"/>
          </a:xfrm>
        </p:spPr>
        <p:txBody>
          <a:bodyPr/>
          <a:lstStyle/>
          <a:p>
            <a:pPr indent="2424113" hangingPunct="0">
              <a:lnSpc>
                <a:spcPct val="140000"/>
              </a:lnSpc>
              <a:spcAft>
                <a:spcPts val="0"/>
              </a:spcAft>
              <a:tabLst>
                <a:tab pos="5645150" algn="l"/>
                <a:tab pos="986155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imagine planting trees on cliffs</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悬崖</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sounds challenging</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有挑战性的</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Wang Yonghong and his team did. They have been doing that for over 10 years in China’s Shaanxi Province.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hard work, these brave men have successfully planted more than 10</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a:t>
            </a:r>
            <a:r>
              <a:rPr lang="en-US" altLang="zh-CN" sz="28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trees on cliffs</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126654" y="977728"/>
            <a:ext cx="1584176" cy="422778"/>
          </a:xfrm>
          <a:prstGeom prst="rect">
            <a:avLst/>
          </a:prstGeom>
        </p:spPr>
      </p:pic>
      <p:sp>
        <p:nvSpPr>
          <p:cNvPr id="5" name="内容占位符 4"/>
          <p:cNvSpPr txBox="1">
            <a:spLocks/>
          </p:cNvSpPr>
          <p:nvPr/>
        </p:nvSpPr>
        <p:spPr bwMode="auto">
          <a:xfrm>
            <a:off x="360854" y="3770456"/>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225800" algn="l"/>
                <a:tab pos="4217988" algn="l"/>
                <a:tab pos="6546850" algn="l"/>
                <a:tab pos="7081838"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exactly	B. seldom 	C. probably		D. normally</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65386" y="3913892"/>
            <a:ext cx="444352" cy="523220"/>
          </a:xfrm>
          <a:prstGeom prst="rect">
            <a:avLst/>
          </a:prstGeom>
        </p:spPr>
        <p:txBody>
          <a:bodyPr wrap="none">
            <a:spAutoFit/>
          </a:bodyPr>
          <a:lstStyle/>
          <a:p>
            <a:r>
              <a:rPr lang="en-US" altLang="zh-CN"/>
              <a:t>A</a:t>
            </a:r>
            <a:endParaRPr lang="zh-CN" altLang="en-US"/>
          </a:p>
        </p:txBody>
      </p:sp>
      <p:sp>
        <p:nvSpPr>
          <p:cNvPr id="7" name="内容占位符 1"/>
          <p:cNvSpPr txBox="1">
            <a:spLocks/>
          </p:cNvSpPr>
          <p:nvPr/>
        </p:nvSpPr>
        <p:spPr bwMode="auto">
          <a:xfrm>
            <a:off x="360854" y="4414568"/>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考查副词辨析。句意：这正是王永红和他的团队所做的事情。</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exactly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确切地；</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seldom</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很少；</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probably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大概；</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normally</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正常地。根据下文可知，王永红和他的团队确实做了在悬崖上种树的事情。故选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089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45310"/>
            <a:ext cx="11485848" cy="2016065"/>
          </a:xfrm>
        </p:spPr>
        <p:txBody>
          <a:bodyPr/>
          <a:lstStyle/>
          <a:p>
            <a:pPr indent="2424113" hangingPunct="0">
              <a:lnSpc>
                <a:spcPct val="140000"/>
              </a:lnSpc>
              <a:spcAft>
                <a:spcPts val="0"/>
              </a:spcAft>
              <a:tabLst>
                <a:tab pos="5645150" algn="l"/>
                <a:tab pos="986155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imagine planting trees on cliffs</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悬崖</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sounds challenging</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有挑战性的</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Wang Yonghong and his team did. They have been doing that for over 10 years in China’s Shaanxi Province.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hard work, these brave men have successfully planted more than 10</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trees on cliffs</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126654" y="977728"/>
            <a:ext cx="1584176" cy="422778"/>
          </a:xfrm>
          <a:prstGeom prst="rect">
            <a:avLst/>
          </a:prstGeom>
        </p:spPr>
      </p:pic>
      <p:sp>
        <p:nvSpPr>
          <p:cNvPr id="8" name="内容占位符 4"/>
          <p:cNvSpPr txBox="1">
            <a:spLocks/>
          </p:cNvSpPr>
          <p:nvPr/>
        </p:nvSpPr>
        <p:spPr bwMode="auto">
          <a:xfrm>
            <a:off x="360854" y="2789554"/>
            <a:ext cx="11485848"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873375" algn="l"/>
                <a:tab pos="4217988" algn="l"/>
                <a:tab pos="6910388" algn="l"/>
                <a:tab pos="9324975" algn="l"/>
              </a:tabLst>
            </a:pP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As	B. Through	C. Under	D. Across</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850248" y="2894432"/>
            <a:ext cx="381836" cy="446276"/>
          </a:xfrm>
          <a:prstGeom prst="rect">
            <a:avLst/>
          </a:prstGeom>
        </p:spPr>
        <p:txBody>
          <a:bodyPr wrap="none">
            <a:spAutoFit/>
          </a:bodyPr>
          <a:lstStyle/>
          <a:p>
            <a:pPr algn="just"/>
            <a:r>
              <a:rPr lang="en-US" altLang="zh-CN" sz="2300"/>
              <a:t>B</a:t>
            </a:r>
            <a:endParaRPr lang="zh-CN" altLang="en-US" sz="2300"/>
          </a:p>
        </p:txBody>
      </p:sp>
      <p:sp>
        <p:nvSpPr>
          <p:cNvPr id="10" name="内容占位符 2"/>
          <p:cNvSpPr txBox="1">
            <a:spLocks/>
          </p:cNvSpPr>
          <p:nvPr/>
        </p:nvSpPr>
        <p:spPr bwMode="auto">
          <a:xfrm>
            <a:off x="360854" y="3322488"/>
            <a:ext cx="11485848" cy="274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考查介词辨析。句意：通过他们的辛勤劳动，这些勇敢的人们在悬崖上成功地种植了</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万多亩的树木。</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sz="2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through</a:t>
            </a:r>
            <a:r>
              <a:rPr lang="zh-CN" altLang="zh-CN" sz="23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under</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下面；</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across</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横过。根据语境</a:t>
            </a:r>
            <a:endPar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可知，这里强调的是他们通过努力取得了成功。</a:t>
            </a:r>
            <a:r>
              <a:rPr lang="en-US" altLang="zh-CN" sz="23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through sb’s hard work</a:t>
            </a:r>
            <a:r>
              <a:rPr lang="zh-CN" altLang="zh-CN" sz="23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3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通过某人的努力</a:t>
            </a:r>
            <a:r>
              <a:rPr lang="en-US" altLang="zh-CN" sz="2300"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3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a:xfrm>
            <a:off x="5587532" y="4459280"/>
            <a:ext cx="3935180" cy="446276"/>
          </a:xfrm>
          <a:prstGeom prst="rect">
            <a:avLst/>
          </a:prstGeom>
        </p:spPr>
        <p:txBody>
          <a:bodyPr wrap="none">
            <a:spAutoFit/>
          </a:bodyPr>
          <a:lstStyle/>
          <a:p>
            <a:pPr lvl="0" algn="just" eaLnBrk="1">
              <a:spcAft>
                <a:spcPts val="0"/>
              </a:spcAft>
            </a:pPr>
            <a:r>
              <a:rPr lang="en-US" altLang="zh-CN" sz="2300">
                <a:solidFill>
                  <a:srgbClr val="00B0F0"/>
                </a:solidFill>
                <a:cs typeface="Times New Roman" panose="02020603050405020304" pitchFamily="18" charset="0"/>
              </a:rPr>
              <a:t>go through</a:t>
            </a:r>
            <a:r>
              <a:rPr lang="zh-CN" altLang="zh-CN" sz="2300">
                <a:solidFill>
                  <a:srgbClr val="00B0F0"/>
                </a:solidFill>
                <a:cs typeface="Times New Roman" panose="02020603050405020304" pitchFamily="18" charset="0"/>
              </a:rPr>
              <a:t>（</a:t>
            </a:r>
            <a:r>
              <a:rPr lang="zh-CN" altLang="en-US" sz="2300">
                <a:solidFill>
                  <a:srgbClr val="00B0F0"/>
                </a:solidFill>
                <a:latin typeface="楷体" panose="02010609060101010101" pitchFamily="49" charset="-122"/>
                <a:ea typeface="楷体" panose="02010609060101010101" pitchFamily="49" charset="-122"/>
                <a:cs typeface="Times New Roman" panose="02020603050405020304" pitchFamily="18" charset="0"/>
              </a:rPr>
              <a:t>从空间中</a:t>
            </a:r>
            <a:r>
              <a:rPr lang="zh-CN" altLang="zh-CN" sz="2300">
                <a:solidFill>
                  <a:srgbClr val="00B0F0"/>
                </a:solidFill>
                <a:cs typeface="Times New Roman" panose="02020603050405020304" pitchFamily="18" charset="0"/>
              </a:rPr>
              <a:t>）</a:t>
            </a:r>
            <a:r>
              <a:rPr lang="zh-CN" altLang="en-US" sz="2300">
                <a:solidFill>
                  <a:srgbClr val="00B0F0"/>
                </a:solidFill>
                <a:latin typeface="楷体" panose="02010609060101010101" pitchFamily="49" charset="-122"/>
                <a:ea typeface="楷体" panose="02010609060101010101" pitchFamily="49" charset="-122"/>
                <a:cs typeface="Times New Roman" panose="02020603050405020304" pitchFamily="18" charset="0"/>
              </a:rPr>
              <a:t>穿过</a:t>
            </a:r>
            <a:endParaRPr lang="en-US" altLang="zh-CN" sz="2300">
              <a:solidFill>
                <a:srgbClr val="00B0F0"/>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13" name="图片 12"/>
          <p:cNvPicPr>
            <a:picLocks noChangeAspect="1"/>
          </p:cNvPicPr>
          <p:nvPr/>
        </p:nvPicPr>
        <p:blipFill>
          <a:blip r:embed="rId3"/>
          <a:stretch>
            <a:fillRect/>
          </a:stretch>
        </p:blipFill>
        <p:spPr>
          <a:xfrm>
            <a:off x="4731887" y="4421516"/>
            <a:ext cx="715248" cy="517277"/>
          </a:xfrm>
          <a:prstGeom prst="rect">
            <a:avLst/>
          </a:prstGeom>
        </p:spPr>
      </p:pic>
    </p:spTree>
    <p:extLst>
      <p:ext uri="{BB962C8B-B14F-4D97-AF65-F5344CB8AC3E}">
        <p14:creationId xmlns:p14="http://schemas.microsoft.com/office/powerpoint/2010/main" val="1409281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hard-won. Back in 2012</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and his team and didn’t believe them when they first shared their green dream. Even the members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not sure whether they could make it. Although they had successfully planted trees in many places since 2004</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knew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plant trees on cliffs. Still, they decided to give it a try.</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702058"/>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4752975" algn="l"/>
                <a:tab pos="6996113" algn="l"/>
                <a:tab pos="95059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interest	B. moment	C. success	D. future</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4752" y="3829816"/>
            <a:ext cx="425116" cy="492443"/>
          </a:xfrm>
          <a:prstGeom prst="rect">
            <a:avLst/>
          </a:prstGeom>
        </p:spPr>
        <p:txBody>
          <a:bodyPr wrap="none">
            <a:spAutoFit/>
          </a:bodyPr>
          <a:lstStyle/>
          <a:p>
            <a:r>
              <a:rPr lang="en-US" altLang="zh-CN" sz="2600"/>
              <a:t>C</a:t>
            </a:r>
            <a:endParaRPr lang="zh-CN" altLang="en-US" sz="2600"/>
          </a:p>
        </p:txBody>
      </p:sp>
      <p:sp>
        <p:nvSpPr>
          <p:cNvPr id="6" name="内容占位符 4"/>
          <p:cNvSpPr txBox="1">
            <a:spLocks/>
          </p:cNvSpPr>
          <p:nvPr/>
        </p:nvSpPr>
        <p:spPr bwMode="auto">
          <a:xfrm>
            <a:off x="361372" y="4229714"/>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考查名词辨析。句意：这个成功是来之不易的。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兴趣；</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moment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成功；</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future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未来。这里强调的是他们在悬崖上种树取得的成功来之不易。故选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93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84070"/>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hard-won. Back in 2012</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and his team and didn’t believe them when they first shared their green dream. Even the members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not sure whether they could make it. Although they had successfully planted trees in many places since 2004</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knew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plant trees on cliffs. Still, they decided to give it a try.</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629104"/>
            <a:ext cx="1148584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140075" algn="l"/>
                <a:tab pos="4217988" algn="l"/>
                <a:tab pos="6365875" algn="l"/>
                <a:tab pos="8428038"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laughed at	B. waited for         C. listened to	D. cared about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7882" y="3748574"/>
            <a:ext cx="425116" cy="492443"/>
          </a:xfrm>
          <a:prstGeom prst="rect">
            <a:avLst/>
          </a:prstGeom>
        </p:spPr>
        <p:txBody>
          <a:bodyPr wrap="none">
            <a:spAutoFit/>
          </a:bodyPr>
          <a:lstStyle/>
          <a:p>
            <a:r>
              <a:rPr lang="en-US" altLang="zh-CN" sz="2600"/>
              <a:t>A</a:t>
            </a:r>
            <a:endParaRPr lang="zh-CN" altLang="en-US" sz="2600"/>
          </a:p>
        </p:txBody>
      </p:sp>
      <p:sp>
        <p:nvSpPr>
          <p:cNvPr id="6" name="内容占位符 5"/>
          <p:cNvSpPr txBox="1">
            <a:spLocks/>
          </p:cNvSpPr>
          <p:nvPr/>
        </p:nvSpPr>
        <p:spPr bwMode="auto">
          <a:xfrm>
            <a:off x="360854" y="4223752"/>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考查动词短语辨析。句意：早在</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年，当王永红和他的团队第一次分享他们的绿色梦想时，很多人嘲笑他们，不相信他们。</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laugh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嘲笑；</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wait for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等候；</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listen to</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 about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关心。根据语境可知，这里强调的是人们对他们的梦想表示怀疑并嘲笑。故选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35362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9314"/>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hard-won. Back in 2012</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and his team and didn’t believe them when they first shared their green dream. Even the members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not sure whether they could make it. Although they had successfully planted trees in many places since 2004</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knew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plant trees on cliffs. Still, they decided to give it a try.</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73016"/>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17988" algn="l"/>
                <a:tab pos="64611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ourselves	B. yourselves	  C. themselves	D. himself</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692486"/>
            <a:ext cx="425116" cy="492443"/>
          </a:xfrm>
          <a:prstGeom prst="rect">
            <a:avLst/>
          </a:prstGeom>
        </p:spPr>
        <p:txBody>
          <a:bodyPr wrap="none">
            <a:spAutoFit/>
          </a:bodyPr>
          <a:lstStyle/>
          <a:p>
            <a:r>
              <a:rPr lang="en-US" altLang="zh-CN" sz="2600"/>
              <a:t>C</a:t>
            </a:r>
            <a:endParaRPr lang="zh-CN" altLang="en-US" sz="2600"/>
          </a:p>
        </p:txBody>
      </p:sp>
      <p:sp>
        <p:nvSpPr>
          <p:cNvPr id="6" name="内容占位符 6"/>
          <p:cNvSpPr txBox="1">
            <a:spLocks/>
          </p:cNvSpPr>
          <p:nvPr/>
        </p:nvSpPr>
        <p:spPr bwMode="auto">
          <a:xfrm>
            <a:off x="360854" y="4152734"/>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考查反身代词辨析。句意：就连成员他们自己也不确定他们是否能成功。</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ourselves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我们自己；</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yourselves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你们自己；</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他们自己；</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himself</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他自己。根据语境可知，此处指团队成员对他们自己有所怀疑。主语为</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members”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，反身代词用</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05266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3093154"/>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hard-won. Back in 2012</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and his team and didn’t believe them when they first shared their green dream. Even the members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not sure whether they could make it. Although they had successfully planted trees in many places since 2004</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knew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plant trees on cliffs. Still, they decided to give it a try.</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641720"/>
            <a:ext cx="1148584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054350" algn="l"/>
                <a:tab pos="4667250" algn="l"/>
                <a:tab pos="6996113" algn="l"/>
                <a:tab pos="932497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B. when	C. where	D. how</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3630" y="3755868"/>
            <a:ext cx="425116" cy="492443"/>
          </a:xfrm>
          <a:prstGeom prst="rect">
            <a:avLst/>
          </a:prstGeom>
        </p:spPr>
        <p:txBody>
          <a:bodyPr wrap="none">
            <a:spAutoFit/>
          </a:bodyPr>
          <a:lstStyle/>
          <a:p>
            <a:r>
              <a:rPr lang="en-US" altLang="zh-CN" sz="2600"/>
              <a:t>D</a:t>
            </a:r>
            <a:endParaRPr lang="zh-CN" altLang="en-US" sz="2600"/>
          </a:p>
        </p:txBody>
      </p:sp>
      <p:sp>
        <p:nvSpPr>
          <p:cNvPr id="6" name="内容占位符 7"/>
          <p:cNvSpPr txBox="1">
            <a:spLocks/>
          </p:cNvSpPr>
          <p:nvPr/>
        </p:nvSpPr>
        <p:spPr bwMode="auto">
          <a:xfrm>
            <a:off x="360854" y="4167664"/>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考查疑问词辨析。句意：虽然自</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2004</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年以来，他们在许多地方成功地种植了树木，但是没有人知道怎样在悬崖上种植树。</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什么时候；</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在哪里；</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怎样。根据语境可知，这里强调的是人们不知道如何在悬崖上种树。故选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1557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37494"/>
            <a:ext cx="11485848" cy="3133871"/>
          </a:xfrm>
        </p:spPr>
        <p:txBody>
          <a:bodyPr/>
          <a:lstStyle/>
          <a:p>
            <a:pPr indent="715963" hangingPunct="0">
              <a:lnSpc>
                <a:spcPct val="140000"/>
              </a:lnSpc>
              <a:spcAft>
                <a:spcPts val="0"/>
              </a:spcAft>
              <a:tabLst>
                <a:tab pos="715963" algn="l"/>
                <a:tab pos="5645150" algn="l"/>
                <a:tab pos="986155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and his team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challenges. They had to be careful while climbing the cliffs. Not only that, but they also had to transport soil</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运土</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other places because there was not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soil on the cliff for trees to grow. To plant one tree, they needed to make more than 20 rounds of soil transportation. It was hard work, but they didn’t hold back and finally succeeded.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the barren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贫瘠的</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cliffs are now </a:t>
            </a:r>
            <a:endPar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715963" algn="l"/>
                <a:tab pos="5645150" algn="l"/>
                <a:tab pos="9861550" algn="l"/>
              </a:tabLst>
            </a:pP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green trees.</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38219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225800" algn="l"/>
                <a:tab pos="4486275" algn="l"/>
                <a:tab pos="6910388" algn="l"/>
                <a:tab pos="887730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created		B. faced	C. grew	D. excepted</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867500" y="3950052"/>
            <a:ext cx="389850" cy="461665"/>
          </a:xfrm>
          <a:prstGeom prst="rect">
            <a:avLst/>
          </a:prstGeom>
        </p:spPr>
        <p:txBody>
          <a:bodyPr wrap="none">
            <a:spAutoFit/>
          </a:bodyPr>
          <a:lstStyle/>
          <a:p>
            <a:pPr algn="just"/>
            <a:r>
              <a:rPr lang="en-US" altLang="zh-CN" sz="2400"/>
              <a:t>B</a:t>
            </a:r>
            <a:endParaRPr lang="zh-CN" altLang="en-US" sz="2400"/>
          </a:p>
        </p:txBody>
      </p:sp>
      <p:sp>
        <p:nvSpPr>
          <p:cNvPr id="10" name="内容占位符 8"/>
          <p:cNvSpPr txBox="1">
            <a:spLocks/>
          </p:cNvSpPr>
          <p:nvPr/>
        </p:nvSpPr>
        <p:spPr bwMode="auto">
          <a:xfrm>
            <a:off x="360854" y="437347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考查动词辨析。句意：王永红和他的团队面临许</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多挑战。</a:t>
            </a:r>
            <a:r>
              <a:rPr lang="en-US"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create</a:t>
            </a:r>
            <a:r>
              <a:rPr lang="zh-CN"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创造；</a:t>
            </a:r>
            <a:r>
              <a:rPr lang="en-US"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face</a:t>
            </a:r>
            <a:r>
              <a:rPr lang="zh-CN"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面对；</a:t>
            </a:r>
            <a:r>
              <a:rPr lang="en-US"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grow</a:t>
            </a:r>
            <a:r>
              <a:rPr lang="zh-CN"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种植；</a:t>
            </a:r>
            <a:r>
              <a:rPr lang="en-US"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except</a:t>
            </a:r>
            <a:r>
              <a:rPr lang="zh-CN" altLang="zh-CN" sz="2400" b="1" u="wavy" spc="-10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期望</a:t>
            </a:r>
            <a:r>
              <a:rPr lang="zh-CN" altLang="zh-CN" sz="24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face many challenges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面对很多挑战</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face </a:t>
            </a:r>
            <a:r>
              <a:rPr lang="zh-CN" altLang="en-US" sz="24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作名词时意</a:t>
            </a:r>
            <a:r>
              <a:rPr lang="en-US" altLang="zh-CN" sz="24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en-US" sz="24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脸</a:t>
            </a:r>
            <a:r>
              <a:rPr lang="en-US" altLang="zh-CN" sz="24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2"/>
          <a:stretch>
            <a:fillRect/>
          </a:stretch>
        </p:blipFill>
        <p:spPr>
          <a:xfrm>
            <a:off x="622599" y="5575702"/>
            <a:ext cx="576063" cy="416616"/>
          </a:xfrm>
          <a:prstGeom prst="rect">
            <a:avLst/>
          </a:prstGeom>
        </p:spPr>
      </p:pic>
    </p:spTree>
    <p:extLst>
      <p:ext uri="{BB962C8B-B14F-4D97-AF65-F5344CB8AC3E}">
        <p14:creationId xmlns:p14="http://schemas.microsoft.com/office/powerpoint/2010/main" val="3354774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960</Words>
  <Application>Microsoft Office PowerPoint</Application>
  <PresentationFormat>自定义</PresentationFormat>
  <Paragraphs>57</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